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Amatic SC"/>
      <p:regular r:id="rId17"/>
      <p:bold r:id="rId18"/>
    </p:embeddedFont>
    <p:embeddedFont>
      <p:font typeface="Source Code Pr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22" Type="http://schemas.openxmlformats.org/officeDocument/2006/relationships/font" Target="fonts/SourceCodePro-boldItalic.fntdata"/><Relationship Id="rId10" Type="http://schemas.openxmlformats.org/officeDocument/2006/relationships/slide" Target="slides/slide5.xml"/><Relationship Id="rId21" Type="http://schemas.openxmlformats.org/officeDocument/2006/relationships/font" Target="fonts/SourceCodePr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maticSC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regular.fntdata"/><Relationship Id="rId6" Type="http://schemas.openxmlformats.org/officeDocument/2006/relationships/slide" Target="slides/slide1.xml"/><Relationship Id="rId18" Type="http://schemas.openxmlformats.org/officeDocument/2006/relationships/font" Target="fonts/AmaticSC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gif>
</file>

<file path=ppt/media/image12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6f83aa91_0_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6f83aa91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6f83aa91_0_9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6f83aa9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3aa9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3aa9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3aa9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3aa9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83aa9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83aa9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d6257e4df5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d6257e4df5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d6257e4df5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d6257e4df5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83aa9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83aa9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83aa91_0_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83aa9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d6257e4df5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d6257e4df5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rgbClr val="9FC5E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150.statcan.gc.ca/n1/pub/71-607-x/71-607-x2022007-eng.htm" TargetMode="External"/><Relationship Id="rId4" Type="http://schemas.openxmlformats.org/officeDocument/2006/relationships/hyperlink" Target="https://www150.statcan.gc.ca/t1/tbl1/en/tv.action?pid=4510004901&amp;cubeTimeFrame.startMonth=07&amp;cubeTimeFrame.startYear=2021&amp;cubeTimeFrame.endMonth=07&amp;cubeTimeFrame.endYear=2024&amp;referencePeriods=20210701%2C20240701" TargetMode="External"/><Relationship Id="rId5" Type="http://schemas.openxmlformats.org/officeDocument/2006/relationships/hyperlink" Target="https://www150.statcan.gc.ca/n1/pub/11-627-m/11-627-m2021090-eng.htm" TargetMode="External"/><Relationship Id="rId6" Type="http://schemas.openxmlformats.org/officeDocument/2006/relationships/hyperlink" Target="https://www150.statcan.gc.ca/t1/tbl1/en/tv.action?pid=3710012901&amp;pickMembers%5B0%5D=1.1&amp;pickMembers%5B1%5D=2.1&amp;cubeTimeFrame.startYear=2003&amp;cubeTimeFrame.endYear=2022&amp;referencePeriods=20030101%2C20220101" TargetMode="External"/><Relationship Id="rId7" Type="http://schemas.openxmlformats.org/officeDocument/2006/relationships/image" Target="../media/image11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loneliness analysis of Canada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Fabiha Chowdhury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4294967295" type="title"/>
          </p:nvPr>
        </p:nvSpPr>
        <p:spPr>
          <a:xfrm>
            <a:off x="311700" y="352175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Loneliness</a:t>
            </a:r>
            <a:endParaRPr/>
          </a:p>
        </p:txBody>
      </p:sp>
      <p:sp>
        <p:nvSpPr>
          <p:cNvPr id="122" name="Google Shape;122;p22"/>
          <p:cNvSpPr txBox="1"/>
          <p:nvPr>
            <p:ph idx="4294967295" type="body"/>
          </p:nvPr>
        </p:nvSpPr>
        <p:spPr>
          <a:xfrm>
            <a:off x="6070725" y="1180075"/>
            <a:ext cx="2408100" cy="5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100"/>
              <a:t>Sources</a:t>
            </a:r>
            <a:endParaRPr b="1" sz="2100"/>
          </a:p>
        </p:txBody>
      </p:sp>
      <p:sp>
        <p:nvSpPr>
          <p:cNvPr id="123" name="Google Shape;123;p22"/>
          <p:cNvSpPr txBox="1"/>
          <p:nvPr>
            <p:ph idx="4294967295" type="body"/>
          </p:nvPr>
        </p:nvSpPr>
        <p:spPr>
          <a:xfrm>
            <a:off x="-377250" y="1769575"/>
            <a:ext cx="60072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Understanding and addressing loneliness in Canada is crucial.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Mostly for improving public health, enhancing social well-being, reducing economic costs, and informing effective policy-making.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By analyzing loneliness trends, we can support targeted interventions and improve the overall quality of life for Canadians.</a:t>
            </a:r>
            <a:endParaRPr sz="1500"/>
          </a:p>
        </p:txBody>
      </p:sp>
      <p:sp>
        <p:nvSpPr>
          <p:cNvPr id="124" name="Google Shape;124;p22"/>
          <p:cNvSpPr txBox="1"/>
          <p:nvPr>
            <p:ph idx="4294967295" type="body"/>
          </p:nvPr>
        </p:nvSpPr>
        <p:spPr>
          <a:xfrm>
            <a:off x="311700" y="1180075"/>
            <a:ext cx="6007200" cy="5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100"/>
              <a:t>Importance</a:t>
            </a:r>
            <a:endParaRPr b="1" sz="2100"/>
          </a:p>
        </p:txBody>
      </p:sp>
      <p:sp>
        <p:nvSpPr>
          <p:cNvPr id="125" name="Google Shape;125;p22"/>
          <p:cNvSpPr txBox="1"/>
          <p:nvPr>
            <p:ph idx="4294967295" type="body"/>
          </p:nvPr>
        </p:nvSpPr>
        <p:spPr>
          <a:xfrm>
            <a:off x="5873802" y="1769575"/>
            <a:ext cx="295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 u="sng">
                <a:solidFill>
                  <a:schemeClr val="hlink"/>
                </a:solidFill>
                <a:hlinkClick r:id="rId3"/>
              </a:rPr>
              <a:t>https://www150.statcan.gc.ca/n1/pub/71-607-x/71-607-x2022007-eng.htm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 u="sng">
                <a:solidFill>
                  <a:schemeClr val="hlink"/>
                </a:solidFill>
                <a:hlinkClick r:id="rId4"/>
              </a:rPr>
              <a:t>https://www150.statcan.gc.ca/t1/tbl1/en/tv.action?pid=4510004901&amp;cubeTimeFrame.startMonth=07&amp;cubeTimeFrame.startYear=2021&amp;cubeTimeFrame.endMonth=07&amp;cubeTimeFrame.endYear=2024&amp;referencePeriods=20210701%2C20240701</a:t>
            </a:r>
            <a:r>
              <a:rPr lang="en" sz="900"/>
              <a:t> 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 u="sng">
                <a:solidFill>
                  <a:schemeClr val="hlink"/>
                </a:solidFill>
                <a:hlinkClick r:id="rId5"/>
              </a:rPr>
              <a:t>https://www150.statcan.gc.ca/n1/pub/11-627-m/11-627-m2021090-eng.htm</a:t>
            </a:r>
            <a:r>
              <a:rPr lang="en" sz="900"/>
              <a:t> 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 u="sng">
                <a:solidFill>
                  <a:schemeClr val="hlink"/>
                </a:solidFill>
                <a:hlinkClick r:id="rId6"/>
              </a:rPr>
              <a:t>https://www150.statcan.gc.ca/t1/tbl1/en/tv.action?pid=3710012901&amp;pickMembers%5B0%5D=1.1&amp;pickMembers%5B1%5D=2.1&amp;cubeTimeFrame.startYear=2003&amp;cubeTimeFrame.endYear=2022&amp;referencePeriods=20030101%2C20220101</a:t>
            </a:r>
            <a:r>
              <a:rPr lang="en" sz="900"/>
              <a:t> </a:t>
            </a:r>
            <a:endParaRPr sz="900"/>
          </a:p>
        </p:txBody>
      </p:sp>
      <p:pic>
        <p:nvPicPr>
          <p:cNvPr descr="a panda bear is sitting on a branch in the rain (Provided by Tenor)" id="126" name="Google Shape;126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75075" y="134875"/>
            <a:ext cx="1257225" cy="163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solidFill>
            <a:srgbClr val="9FC5E8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endParaRPr sz="3000"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 rot="-5400000">
            <a:off x="-426450" y="1905900"/>
            <a:ext cx="2808000" cy="13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 Thank you!</a:t>
            </a:r>
            <a:endParaRPr sz="2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3"/>
          <p:cNvSpPr txBox="1"/>
          <p:nvPr/>
        </p:nvSpPr>
        <p:spPr>
          <a:xfrm>
            <a:off x="311700" y="654600"/>
            <a:ext cx="2351700" cy="7350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 rot="-5400000">
            <a:off x="-660750" y="2310600"/>
            <a:ext cx="3276600" cy="5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Hope you like my app!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descr="a cartoon drawing of a person standing in a corner (Provided by Tenor)"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8550" y="-390350"/>
            <a:ext cx="7195450" cy="558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124600"/>
            <a:ext cx="8520600" cy="7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907900"/>
            <a:ext cx="8520600" cy="4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1435">
                <a:solidFill>
                  <a:srgbClr val="000000"/>
                </a:solidFill>
              </a:rPr>
              <a:t>Data Analysis</a:t>
            </a:r>
            <a:r>
              <a:rPr lang="en" sz="1435">
                <a:solidFill>
                  <a:srgbClr val="000000"/>
                </a:solidFill>
              </a:rPr>
              <a:t>:</a:t>
            </a:r>
            <a:endParaRPr sz="1435">
              <a:solidFill>
                <a:srgbClr val="000000"/>
              </a:solidFill>
            </a:endParaRPr>
          </a:p>
          <a:p>
            <a:pPr indent="-31972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35"/>
              <a:buFont typeface="Arial"/>
              <a:buChar char="●"/>
            </a:pPr>
            <a:r>
              <a:rPr b="1" lang="en" sz="1435">
                <a:solidFill>
                  <a:srgbClr val="000000"/>
                </a:solidFill>
              </a:rPr>
              <a:t>Identify Trends</a:t>
            </a:r>
            <a:r>
              <a:rPr lang="en" sz="1435">
                <a:solidFill>
                  <a:srgbClr val="000000"/>
                </a:solidFill>
              </a:rPr>
              <a:t>: Analyze the dataset to identify trends and patterns in loneliness across different demographic and socio-economic groups.</a:t>
            </a:r>
            <a:endParaRPr sz="1435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b="1" lang="en" sz="1435">
                <a:solidFill>
                  <a:srgbClr val="000000"/>
                </a:solidFill>
              </a:rPr>
              <a:t>Model Training:</a:t>
            </a:r>
            <a:endParaRPr sz="1435">
              <a:solidFill>
                <a:srgbClr val="000000"/>
              </a:solidFill>
            </a:endParaRPr>
          </a:p>
          <a:p>
            <a:pPr indent="-31972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35"/>
              <a:buFont typeface="Arial"/>
              <a:buChar char="●"/>
            </a:pPr>
            <a:r>
              <a:rPr b="1" lang="en" sz="1435">
                <a:solidFill>
                  <a:srgbClr val="000000"/>
                </a:solidFill>
              </a:rPr>
              <a:t>Predictive Modeling:</a:t>
            </a:r>
            <a:r>
              <a:rPr lang="en" sz="1435">
                <a:solidFill>
                  <a:srgbClr val="000000"/>
                </a:solidFill>
              </a:rPr>
              <a:t> Train a machine learning model to predict the likelihood of individuals feeling lonely based on their characteristics.</a:t>
            </a:r>
            <a:endParaRPr sz="1435">
              <a:solidFill>
                <a:srgbClr val="000000"/>
              </a:solidFill>
            </a:endParaRPr>
          </a:p>
          <a:p>
            <a:pPr indent="-31972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35"/>
              <a:buFont typeface="Arial"/>
              <a:buChar char="●"/>
            </a:pPr>
            <a:r>
              <a:rPr b="1" lang="en" sz="1435">
                <a:solidFill>
                  <a:srgbClr val="000000"/>
                </a:solidFill>
              </a:rPr>
              <a:t>Feature Importance</a:t>
            </a:r>
            <a:r>
              <a:rPr lang="en" sz="1435">
                <a:solidFill>
                  <a:srgbClr val="000000"/>
                </a:solidFill>
              </a:rPr>
              <a:t>: Determine which characteristics are most strongly associated with loneliness.</a:t>
            </a:r>
            <a:endParaRPr sz="1435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b="1" lang="en" sz="1435">
                <a:solidFill>
                  <a:srgbClr val="000000"/>
                </a:solidFill>
              </a:rPr>
              <a:t>Interactive Visualization</a:t>
            </a:r>
            <a:r>
              <a:rPr lang="en" sz="1435">
                <a:solidFill>
                  <a:srgbClr val="000000"/>
                </a:solidFill>
              </a:rPr>
              <a:t>:</a:t>
            </a:r>
            <a:endParaRPr sz="1435">
              <a:solidFill>
                <a:srgbClr val="000000"/>
              </a:solidFill>
            </a:endParaRPr>
          </a:p>
          <a:p>
            <a:pPr indent="-31972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35"/>
              <a:buFont typeface="Arial"/>
              <a:buChar char="●"/>
            </a:pPr>
            <a:r>
              <a:rPr b="1" lang="en" sz="1435">
                <a:solidFill>
                  <a:srgbClr val="000000"/>
                </a:solidFill>
              </a:rPr>
              <a:t>User Input:</a:t>
            </a:r>
            <a:r>
              <a:rPr lang="en" sz="1435">
                <a:solidFill>
                  <a:srgbClr val="000000"/>
                </a:solidFill>
              </a:rPr>
              <a:t> Allow users to input their own characteristics and receive predictions on their likelihood of feeling lonely.</a:t>
            </a:r>
            <a:endParaRPr sz="1435">
              <a:solidFill>
                <a:srgbClr val="000000"/>
              </a:solidFill>
            </a:endParaRPr>
          </a:p>
          <a:p>
            <a:pPr indent="-31972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35"/>
              <a:buFont typeface="Arial"/>
              <a:buChar char="●"/>
            </a:pPr>
            <a:r>
              <a:rPr b="1" lang="en" sz="1435">
                <a:solidFill>
                  <a:srgbClr val="000000"/>
                </a:solidFill>
              </a:rPr>
              <a:t>Visualization</a:t>
            </a:r>
            <a:r>
              <a:rPr lang="en" sz="1435">
                <a:solidFill>
                  <a:srgbClr val="000000"/>
                </a:solidFill>
              </a:rPr>
              <a:t>: Provide interactive visualizations to help users  understand the data and the model's predictions.</a:t>
            </a:r>
            <a:endParaRPr sz="2029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2" type="body"/>
          </p:nvPr>
        </p:nvSpPr>
        <p:spPr>
          <a:xfrm>
            <a:off x="5368850" y="1228675"/>
            <a:ext cx="34635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I used 4 data points from 4 </a:t>
            </a:r>
            <a:r>
              <a:rPr lang="en" sz="1800"/>
              <a:t>different</a:t>
            </a:r>
            <a:r>
              <a:rPr lang="en" sz="1800"/>
              <a:t> statistics that I collected from Statistics Canada.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This is the final dataframe that I used after a lot of cleaning.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0" l="5861" r="6388" t="0"/>
          <a:stretch/>
        </p:blipFill>
        <p:spPr>
          <a:xfrm>
            <a:off x="0" y="1093850"/>
            <a:ext cx="5346175" cy="359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145800" y="2667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Loneliness by year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6137625" y="1011750"/>
            <a:ext cx="2528700" cy="39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After 1996, the loneliness decreased.</a:t>
            </a:r>
            <a:endParaRPr sz="15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After the pandemic, there is a high peak of loneliness.</a:t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500"/>
              <a:t> </a:t>
            </a:r>
            <a:endParaRPr sz="1500"/>
          </a:p>
        </p:txBody>
      </p:sp>
      <p:sp>
        <p:nvSpPr>
          <p:cNvPr id="78" name="Google Shape;78;p16"/>
          <p:cNvSpPr txBox="1"/>
          <p:nvPr>
            <p:ph idx="2" type="body"/>
          </p:nvPr>
        </p:nvSpPr>
        <p:spPr>
          <a:xfrm>
            <a:off x="145800" y="1247275"/>
            <a:ext cx="3999900" cy="36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800" y="1011753"/>
            <a:ext cx="5991822" cy="402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Loneliness over the time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>
            <p:ph idx="2" type="body"/>
          </p:nvPr>
        </p:nvSpPr>
        <p:spPr>
          <a:xfrm>
            <a:off x="6400200" y="2452075"/>
            <a:ext cx="2432100" cy="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will be able to see it more clearly in the app.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975" y="1093850"/>
            <a:ext cx="6084750" cy="396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Loneliness in the last five years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8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 2020, the pie slice is much smaller.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However, 2023 and 2023 </a:t>
            </a:r>
            <a:r>
              <a:rPr lang="en"/>
              <a:t>are</a:t>
            </a:r>
            <a:r>
              <a:rPr lang="en"/>
              <a:t> the biggest slices of the last 5 years.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513" y="1093850"/>
            <a:ext cx="4144275" cy="431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6424"/>
            <a:ext cx="9144001" cy="39870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238400" y="189875"/>
            <a:ext cx="8524500" cy="7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encoding</a:t>
            </a:r>
            <a:endParaRPr b="1" sz="42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idx="4294967295" type="body"/>
          </p:nvPr>
        </p:nvSpPr>
        <p:spPr>
          <a:xfrm>
            <a:off x="4939500" y="0"/>
            <a:ext cx="4204500" cy="25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600"/>
              <a:t>Random Forest Classifier</a:t>
            </a:r>
            <a:br>
              <a:rPr lang="en"/>
            </a:br>
            <a:r>
              <a:rPr lang="en"/>
              <a:t>A model accuracy of 87%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939498" cy="229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 rotWithShape="1">
          <a:blip r:embed="rId4">
            <a:alphaModFix/>
          </a:blip>
          <a:srcRect b="-56617" l="0" r="0" t="0"/>
          <a:stretch/>
        </p:blipFill>
        <p:spPr>
          <a:xfrm>
            <a:off x="-79750" y="2291650"/>
            <a:ext cx="5019250" cy="687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9500" y="2571600"/>
            <a:ext cx="4204501" cy="25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762500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857375"/>
            <a:ext cx="4687900" cy="313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/>
        </p:nvSpPr>
        <p:spPr>
          <a:xfrm>
            <a:off x="5133850" y="1704975"/>
            <a:ext cx="3825000" cy="15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Saved everything using Joblib, then imported in Vscode to create the app.</a:t>
            </a:r>
            <a:endParaRPr sz="2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